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437" r:id="rId2"/>
    <p:sldId id="417" r:id="rId3"/>
    <p:sldId id="450" r:id="rId4"/>
    <p:sldId id="460" r:id="rId5"/>
    <p:sldId id="451" r:id="rId6"/>
    <p:sldId id="461" r:id="rId7"/>
    <p:sldId id="462" r:id="rId8"/>
    <p:sldId id="44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80"/>
    <a:srgbClr val="FF3300"/>
    <a:srgbClr val="FF9966"/>
    <a:srgbClr val="FF9933"/>
    <a:srgbClr val="FFFF00"/>
    <a:srgbClr val="757E30"/>
    <a:srgbClr val="33CCCC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31"/>
    <p:restoredTop sz="95353"/>
  </p:normalViewPr>
  <p:slideViewPr>
    <p:cSldViewPr>
      <p:cViewPr varScale="1">
        <p:scale>
          <a:sx n="100" d="100"/>
          <a:sy n="100" d="100"/>
        </p:scale>
        <p:origin x="416" y="160"/>
      </p:cViewPr>
      <p:guideLst>
        <p:guide orient="horz" pos="2160"/>
        <p:guide pos="3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2392"/>
    </p:cViewPr>
  </p:sorterViewPr>
  <p:notesViewPr>
    <p:cSldViewPr>
      <p:cViewPr varScale="1">
        <p:scale>
          <a:sx n="37" d="100"/>
          <a:sy n="37" d="100"/>
        </p:scale>
        <p:origin x="-1090" y="-58"/>
      </p:cViewPr>
      <p:guideLst>
        <p:guide orient="horz" pos="2880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9D807312-2395-304A-BF9B-732BB68CE102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kumimoji="1" sz="1200">
                <a:latin typeface="Times New Roman" panose="0202060305040502030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kumimoji="1" sz="1200">
                <a:latin typeface="Times New Roman" panose="02020603050405020304" charset="0"/>
              </a:defRPr>
            </a:lvl1pPr>
          </a:lstStyle>
          <a:p>
            <a:pPr>
              <a:defRPr/>
            </a:pPr>
            <a:fld id="{00B5DEC9-9D3E-514F-8048-B6FCABE413D3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B5DEC9-9D3E-514F-8048-B6FCABE413D3}" type="slidenum">
              <a:rPr lang="zh-CN" alt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958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B5DEC9-9D3E-514F-8048-B6FCABE413D3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87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786" name="Group 2"/>
          <p:cNvGrpSpPr/>
          <p:nvPr/>
        </p:nvGrpSpPr>
        <p:grpSpPr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6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8794" name="Group 5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1" name="Rectangle 6"/>
              <p:cNvSpPr>
                <a:spLocks noChangeArrowheads="1"/>
              </p:cNvSpPr>
              <p:nvPr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Rectangle 7"/>
              <p:cNvSpPr>
                <a:spLocks noChangeArrowheads="1"/>
              </p:cNvSpPr>
              <p:nvPr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Rectangle 8"/>
              <p:cNvSpPr>
                <a:spLocks noChangeArrowheads="1"/>
              </p:cNvSpPr>
              <p:nvPr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Rectangle 10"/>
              <p:cNvSpPr>
                <a:spLocks noChangeArrowheads="1"/>
              </p:cNvSpPr>
              <p:nvPr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Rectangle 11"/>
              <p:cNvSpPr>
                <a:spLocks noChangeArrowheads="1"/>
              </p:cNvSpPr>
              <p:nvPr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Rectangle 12"/>
              <p:cNvSpPr>
                <a:spLocks noChangeArrowheads="1"/>
              </p:cNvSpPr>
              <p:nvPr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Rectangle 13"/>
              <p:cNvSpPr>
                <a:spLocks noChangeArrowheads="1"/>
              </p:cNvSpPr>
              <p:nvPr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Rectangle 14"/>
              <p:cNvSpPr>
                <a:spLocks noChangeArrowheads="1"/>
              </p:cNvSpPr>
              <p:nvPr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6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4920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920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31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algn="r" eaLnBrk="1" hangingPunct="1">
              <a:buClrTx/>
            </a:pPr>
            <a:fld id="{9A0DB2DC-4C9A-4742-B13C-FB6460FD3503}" type="slidenum">
              <a:rPr lang="zh-CN" altLang="en-US" sz="1200" dirty="0">
                <a:latin typeface="Arial Black" panose="020B0A04020102020204" pitchFamily="6" charset="0"/>
              </a:rPr>
              <a:pPr algn="r" eaLnBrk="1" hangingPunct="1">
                <a:buClrTx/>
              </a:pPr>
              <a:t>‹#›</a:t>
            </a:fld>
            <a:endParaRPr lang="zh-CN" altLang="en-US" sz="1200" dirty="0">
              <a:latin typeface="Arial Black" panose="020B0A04020102020204" pitchFamily="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9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20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1432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070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09600" y="1981200"/>
            <a:ext cx="10972800" cy="3886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n"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878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797988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52585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53388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17014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01006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9386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Kaiti SC" panose="02010600040101010101" pitchFamily="2" charset="-122"/>
                <a:ea typeface="Kaiti SC" panose="02010600040101010101" pitchFamily="2" charset="-122"/>
              </a:defRPr>
            </a:lvl2pPr>
            <a:lvl3pPr>
              <a:defRPr>
                <a:latin typeface="Kaiti SC" panose="02010600040101010101" pitchFamily="2" charset="-122"/>
                <a:ea typeface="Kaiti SC" panose="02010600040101010101" pitchFamily="2" charset="-122"/>
              </a:defRPr>
            </a:lvl3pPr>
            <a:lvl4pPr>
              <a:defRPr>
                <a:latin typeface="Kaiti SC" panose="02010600040101010101" pitchFamily="2" charset="-122"/>
                <a:ea typeface="Kaiti SC" panose="02010600040101010101" pitchFamily="2" charset="-122"/>
              </a:defRPr>
            </a:lvl4pPr>
            <a:lvl5pPr>
              <a:defRPr>
                <a:latin typeface="Kaiti SC" panose="02010600040101010101" pitchFamily="2" charset="-122"/>
                <a:ea typeface="Kaiti SC" panose="0201060004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122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274868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89013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08593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44298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10850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148738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913272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1pPr>
            <a:lvl2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2pPr>
            <a:lvl3pPr>
              <a:defRPr sz="2000">
                <a:latin typeface="Times New Roman" panose="02020603050405020304" pitchFamily="6" charset="0"/>
                <a:cs typeface="Times New Roman" panose="02020603050405020304" pitchFamily="6" charset="0"/>
              </a:defRPr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14032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51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58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48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102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450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896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235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 Black" panose="020B0A04020102020204" pitchFamily="6" charset="0"/>
              </a:defRPr>
            </a:lvl1pPr>
          </a:lstStyle>
          <a:p>
            <a:pPr lvl="0" eaLnBrk="1" hangingPunct="1">
              <a:buClrTx/>
            </a:pPr>
            <a:fld id="{9A0DB2DC-4C9A-4742-B13C-FB6460FD3503}" type="slidenum">
              <a:rPr lang="zh-CN" altLang="en-US" dirty="0"/>
              <a:pPr lvl="0" eaLnBrk="1" hangingPunct="1">
                <a:buClrTx/>
              </a:p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028" name="Group 4"/>
          <p:cNvGrpSpPr/>
          <p:nvPr/>
        </p:nvGrpSpPr>
        <p:grpSpPr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2056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7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8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59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0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1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2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6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3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64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29" name="Rectangle 14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30" name="Rectangle 15"/>
          <p:cNvSpPr>
            <a:spLocks noGrp="1"/>
          </p:cNvSpPr>
          <p:nvPr>
            <p:ph type="body" idx="1"/>
          </p:nvPr>
        </p:nvSpPr>
        <p:spPr>
          <a:xfrm>
            <a:off x="609600" y="1981200"/>
            <a:ext cx="10972800" cy="3886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4817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02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SimHei" panose="02010609060101010101" pitchFamily="49" charset="-122"/>
          <a:ea typeface="SimHei" panose="02010609060101010101" pitchFamily="49" charset="-122"/>
          <a:cs typeface="SimHei" panose="02010609060101010101" pitchFamily="49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hlink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charset="0"/>
        <a:buChar char="n"/>
        <a:defRPr sz="3200" b="0" i="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Microsoft YaHei" panose="020B0503020204020204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charset="0"/>
        <a:buChar char="¨"/>
        <a:defRPr sz="2800" b="1">
          <a:solidFill>
            <a:schemeClr val="tx1"/>
          </a:solidFill>
          <a:latin typeface="STZhongsong" panose="02010600040101010101" pitchFamily="2" charset="-122"/>
          <a:ea typeface="STZhongsong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charset="0"/>
        <a:buChar char="n"/>
        <a:defRPr sz="2400" b="1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charset="0"/>
        <a:buChar char="¨"/>
        <a:defRPr sz="2000" b="1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charset="0"/>
        <a:buChar char="§"/>
        <a:defRPr sz="2000" b="1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0.77.30.3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02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程序设计专题</a:t>
            </a:r>
          </a:p>
        </p:txBody>
      </p:sp>
      <p:sp>
        <p:nvSpPr>
          <p:cNvPr id="16386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4440238" y="4652964"/>
            <a:ext cx="6227762" cy="17287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陈建海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计算机学院</a:t>
            </a:r>
            <a:endParaRPr lang="en-US" altLang="zh-CN" dirty="0"/>
          </a:p>
          <a:p>
            <a:pPr eaLnBrk="1" hangingPunct="1">
              <a:lnSpc>
                <a:spcPct val="90000"/>
              </a:lnSpc>
            </a:pPr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3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85D5B0EA-D113-B14E-A843-90FDCA3A1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3602" y="444351"/>
            <a:ext cx="10972800" cy="968425"/>
          </a:xfrm>
        </p:spPr>
        <p:txBody>
          <a:bodyPr/>
          <a:lstStyle/>
          <a:p>
            <a:pPr eaLnBrk="1" hangingPunct="1"/>
            <a:r>
              <a:rPr lang="zh-CN" altLang="en-US" dirty="0"/>
              <a:t>教师与助教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9CE26AFF-76CA-2C46-BF9B-42DE17EA1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43472" y="2257524"/>
            <a:ext cx="4525778" cy="3187700"/>
          </a:xfrm>
        </p:spPr>
        <p:txBody>
          <a:bodyPr/>
          <a:lstStyle/>
          <a:p>
            <a:pPr lvl="1" eaLnBrk="1" hangingPunct="1"/>
            <a:r>
              <a:rPr lang="en-US" altLang="zh-CN" sz="2400" dirty="0"/>
              <a:t>Name: </a:t>
            </a:r>
            <a:r>
              <a:rPr lang="zh-CN" altLang="en-US" sz="2400" dirty="0"/>
              <a:t>陈建海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Email</a:t>
            </a:r>
            <a:r>
              <a:rPr lang="zh-CN" altLang="en-US" sz="2400" dirty="0"/>
              <a:t>：</a:t>
            </a:r>
            <a:r>
              <a:rPr lang="en-US" altLang="zh-CN" sz="2400" dirty="0"/>
              <a:t>chenjh919@zju.edu.cn</a:t>
            </a:r>
          </a:p>
          <a:p>
            <a:pPr lvl="1" eaLnBrk="1" hangingPunct="1"/>
            <a:r>
              <a:rPr lang="en-US" altLang="zh-CN" sz="2400" dirty="0"/>
              <a:t>Dept.: Incas-lab</a:t>
            </a:r>
            <a:r>
              <a:rPr lang="zh-CN" altLang="en-US" sz="2400" dirty="0"/>
              <a:t>智能计算与系统实验室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Office</a:t>
            </a:r>
            <a:r>
              <a:rPr lang="zh-CN" altLang="en-US" sz="2400" dirty="0"/>
              <a:t>：紫金港西</a:t>
            </a:r>
            <a:r>
              <a:rPr lang="en-US" altLang="zh-CN" sz="2400" dirty="0"/>
              <a:t>2-407</a:t>
            </a:r>
            <a:r>
              <a:rPr lang="zh-CN" altLang="en-US" sz="2400" dirty="0"/>
              <a:t>，玉泉曹光彪主楼</a:t>
            </a:r>
            <a:r>
              <a:rPr lang="en-US" altLang="zh-CN" sz="2400" dirty="0"/>
              <a:t>309</a:t>
            </a:r>
          </a:p>
          <a:p>
            <a:pPr lvl="1" eaLnBrk="1" hangingPunct="1"/>
            <a:r>
              <a:rPr lang="en-US" altLang="zh-CN" sz="2400" dirty="0"/>
              <a:t>Tel</a:t>
            </a:r>
            <a:r>
              <a:rPr lang="zh-CN" altLang="en-US" sz="2400" dirty="0"/>
              <a:t>：</a:t>
            </a:r>
            <a:r>
              <a:rPr lang="en-US" altLang="zh-CN" sz="2400" dirty="0"/>
              <a:t>13958011808</a:t>
            </a:r>
          </a:p>
        </p:txBody>
      </p:sp>
      <p:pic>
        <p:nvPicPr>
          <p:cNvPr id="16387" name="图片 1">
            <a:extLst>
              <a:ext uri="{FF2B5EF4-FFF2-40B4-BE49-F238E27FC236}">
                <a16:creationId xmlns:a16="http://schemas.microsoft.com/office/drawing/2014/main" id="{81178284-60BB-714C-AFA4-09AC4199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9" y="2413087"/>
            <a:ext cx="1624762" cy="224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8121D16-B429-3A44-82AD-EFF6D145AE50}"/>
              </a:ext>
            </a:extLst>
          </p:cNvPr>
          <p:cNvSpPr txBox="1">
            <a:spLocks/>
          </p:cNvSpPr>
          <p:nvPr/>
        </p:nvSpPr>
        <p:spPr>
          <a:xfrm>
            <a:off x="7968208" y="2276872"/>
            <a:ext cx="3909128" cy="306593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n"/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charset="0"/>
              <a:buChar char="¨"/>
              <a:defRPr sz="28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charset="0"/>
              <a:buChar char="n"/>
              <a:defRPr sz="24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Char char="¨"/>
              <a:defRPr sz="20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lang="en-US" altLang="zh-CN" sz="2400" kern="0" dirty="0"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Name:</a:t>
            </a:r>
            <a:r>
              <a:rPr lang="zh-CN" altLang="en-US" sz="2400" kern="0" dirty="0"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 </a:t>
            </a:r>
            <a:r>
              <a:rPr lang="zh-CN" altLang="en-US" sz="2400" b="1" kern="0" dirty="0">
                <a:latin typeface="Kaiti SC" panose="02010600040101010101" pitchFamily="2" charset="-122"/>
                <a:ea typeface="Kaiti SC" panose="02010600040101010101" pitchFamily="2" charset="-122"/>
                <a:sym typeface="+mn-ea"/>
              </a:rPr>
              <a:t>荣大中</a:t>
            </a:r>
          </a:p>
          <a:p>
            <a:pPr lvl="1" defTabSz="914400"/>
            <a:r>
              <a:rPr lang="en-US" altLang="zh-CN" sz="2100" kern="0" dirty="0"/>
              <a:t>Tel:</a:t>
            </a:r>
            <a:r>
              <a:rPr lang="zh-CN" altLang="en-US" sz="2100" kern="0" dirty="0"/>
              <a:t> </a:t>
            </a:r>
            <a:r>
              <a:rPr lang="en-US" altLang="zh-CN" sz="2100" kern="0" dirty="0"/>
              <a:t>15927237774</a:t>
            </a:r>
          </a:p>
          <a:p>
            <a:pPr lvl="1" defTabSz="914400"/>
            <a:r>
              <a:rPr lang="en-US" altLang="zh-CN" sz="2100" kern="0" dirty="0"/>
              <a:t>Email:</a:t>
            </a:r>
            <a:r>
              <a:rPr lang="zh-CN" altLang="en-US" sz="2100" kern="0" dirty="0"/>
              <a:t> </a:t>
            </a:r>
            <a:r>
              <a:rPr lang="en" altLang="zh-CN" sz="2100" kern="0" dirty="0"/>
              <a:t>1907224801@qq.com</a:t>
            </a:r>
            <a:endParaRPr lang="en-US" altLang="zh-CN" sz="2100" kern="0" dirty="0"/>
          </a:p>
          <a:p>
            <a:pPr lvl="1" defTabSz="914400"/>
            <a:r>
              <a:rPr lang="en-US" altLang="zh-CN" sz="2100" kern="0" dirty="0"/>
              <a:t>QQ:1907224801</a:t>
            </a:r>
          </a:p>
          <a:p>
            <a:pPr defTabSz="914400"/>
            <a:r>
              <a:rPr lang="zh-CN" altLang="en-US" sz="2400" kern="0" dirty="0">
                <a:latin typeface="Kaiti SC" panose="02010600040101010101" pitchFamily="2" charset="-122"/>
                <a:ea typeface="Kaiti SC" panose="02010600040101010101" pitchFamily="2" charset="-122"/>
              </a:rPr>
              <a:t>负责实验辅导</a:t>
            </a:r>
            <a:r>
              <a:rPr lang="en-US" altLang="zh-CN" sz="2400" kern="0" dirty="0">
                <a:latin typeface="Kaiti SC" panose="02010600040101010101" pitchFamily="2" charset="-122"/>
                <a:ea typeface="Kaiti SC" panose="02010600040101010101" pitchFamily="2" charset="-122"/>
              </a:rPr>
              <a:t>, </a:t>
            </a:r>
            <a:r>
              <a:rPr lang="zh-CN" altLang="en-US" sz="2400" kern="0" dirty="0">
                <a:latin typeface="Kaiti SC" panose="02010600040101010101" pitchFamily="2" charset="-122"/>
                <a:ea typeface="Kaiti SC" panose="02010600040101010101" pitchFamily="2" charset="-122"/>
              </a:rPr>
              <a:t>作业批改</a:t>
            </a:r>
          </a:p>
          <a:p>
            <a:pPr defTabSz="914400"/>
            <a:r>
              <a:rPr lang="zh-CN" altLang="en-US" sz="2400" kern="0" dirty="0">
                <a:latin typeface="Kaiti SC" panose="02010600040101010101" pitchFamily="2" charset="-122"/>
                <a:ea typeface="Kaiti SC" panose="02010600040101010101" pitchFamily="2" charset="-122"/>
              </a:rPr>
              <a:t>班级钉钉群上在线答疑</a:t>
            </a:r>
            <a:endParaRPr lang="en-US" altLang="zh-CN" sz="2400" kern="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72044E-E731-EE41-AD53-EBDFC4CD9F14}"/>
              </a:ext>
            </a:extLst>
          </p:cNvPr>
          <p:cNvSpPr/>
          <p:nvPr/>
        </p:nvSpPr>
        <p:spPr>
          <a:xfrm>
            <a:off x="6096001" y="1681644"/>
            <a:ext cx="5782398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助教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CC35C1-9048-AF4B-8D90-B34D6531B018}"/>
              </a:ext>
            </a:extLst>
          </p:cNvPr>
          <p:cNvSpPr/>
          <p:nvPr/>
        </p:nvSpPr>
        <p:spPr>
          <a:xfrm>
            <a:off x="312355" y="1665988"/>
            <a:ext cx="5351597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CN" altLang="en-US" sz="28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教师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BCD1BA-BBF5-2742-90F6-3E298FA51C22}"/>
              </a:ext>
            </a:extLst>
          </p:cNvPr>
          <p:cNvSpPr/>
          <p:nvPr/>
        </p:nvSpPr>
        <p:spPr>
          <a:xfrm>
            <a:off x="3275913" y="5740090"/>
            <a:ext cx="5048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---</a:t>
            </a: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欢迎同学们</a:t>
            </a:r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---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159AF6-6E43-5245-8A5E-95ED53EB9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55" y="2494949"/>
            <a:ext cx="2168206" cy="23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949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课程简介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44676"/>
            <a:ext cx="9734550" cy="4824413"/>
          </a:xfrm>
        </p:spPr>
        <p:txBody>
          <a:bodyPr/>
          <a:lstStyle/>
          <a:p>
            <a:pPr eaLnBrk="1" hangingPunct="1"/>
            <a:r>
              <a:rPr lang="zh-CN" altLang="en-US" dirty="0"/>
              <a:t>课程名称：程序设计专题</a:t>
            </a:r>
            <a:endParaRPr lang="en-US" altLang="zh-CN" dirty="0"/>
          </a:p>
          <a:p>
            <a:pPr eaLnBrk="1" hangingPunct="1"/>
            <a:r>
              <a:rPr lang="zh-CN" altLang="en-US" dirty="0"/>
              <a:t>学分</a:t>
            </a:r>
            <a:r>
              <a:rPr lang="zh-CN" altLang="zh-CN" dirty="0"/>
              <a:t>2</a:t>
            </a:r>
            <a:r>
              <a:rPr lang="zh-CN" altLang="en-US" dirty="0"/>
              <a:t>，周学时</a:t>
            </a:r>
            <a:r>
              <a:rPr lang="zh-CN" altLang="zh-CN" dirty="0"/>
              <a:t>1</a:t>
            </a:r>
            <a:r>
              <a:rPr lang="en-US" altLang="zh-CN" dirty="0"/>
              <a:t>-2</a:t>
            </a:r>
            <a:endParaRPr lang="zh-CN" altLang="en-US" dirty="0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总学时：</a:t>
            </a:r>
            <a:r>
              <a:rPr lang="en-US" altLang="zh-CN" dirty="0"/>
              <a:t>16(</a:t>
            </a:r>
            <a:r>
              <a:rPr lang="zh-CN" altLang="en-US" dirty="0"/>
              <a:t>讲授</a:t>
            </a:r>
            <a:r>
              <a:rPr lang="en-US" altLang="zh-CN" dirty="0"/>
              <a:t>) +32(</a:t>
            </a:r>
            <a:r>
              <a:rPr lang="zh-CN" altLang="en-US" dirty="0"/>
              <a:t>课外实验</a:t>
            </a:r>
            <a:r>
              <a:rPr lang="en-US" altLang="zh-CN" dirty="0"/>
              <a:t>)</a:t>
            </a:r>
            <a:endParaRPr lang="zh-CN" altLang="en-US" dirty="0"/>
          </a:p>
          <a:p>
            <a:pPr eaLnBrk="1" hangingPunct="1"/>
            <a:r>
              <a:rPr lang="zh-CN" altLang="en-US" dirty="0"/>
              <a:t>上课时间</a:t>
            </a:r>
            <a:r>
              <a:rPr lang="en-US" altLang="zh-CN" dirty="0"/>
              <a:t>/</a:t>
            </a:r>
            <a:r>
              <a:rPr lang="zh-CN" altLang="en-US" dirty="0"/>
              <a:t>地点（提前</a:t>
            </a:r>
            <a:r>
              <a:rPr lang="en-US" altLang="zh-CN" dirty="0"/>
              <a:t>5</a:t>
            </a:r>
            <a:r>
              <a:rPr lang="zh-CN" altLang="en-US" dirty="0"/>
              <a:t>分钟到）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周一</a:t>
            </a:r>
            <a:r>
              <a:rPr lang="en-US" altLang="zh-CN" dirty="0"/>
              <a:t>78</a:t>
            </a:r>
            <a:r>
              <a:rPr lang="zh-CN" altLang="en-US" dirty="0"/>
              <a:t>理论（</a:t>
            </a:r>
            <a:r>
              <a:rPr lang="zh-CN" altLang="en-US" u="sng" dirty="0">
                <a:solidFill>
                  <a:srgbClr val="FF0000"/>
                </a:solidFill>
              </a:rPr>
              <a:t>单周：</a:t>
            </a:r>
            <a:r>
              <a:rPr lang="zh-CN" altLang="en-US" dirty="0">
                <a:solidFill>
                  <a:srgbClr val="FF0000"/>
                </a:solidFill>
              </a:rPr>
              <a:t>根据实际定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东</a:t>
            </a:r>
            <a:r>
              <a:rPr lang="en-US" altLang="zh-CN" dirty="0"/>
              <a:t>1A-207</a:t>
            </a:r>
            <a:r>
              <a:rPr lang="zh-CN" altLang="en-US" dirty="0"/>
              <a:t>，周三</a:t>
            </a:r>
            <a:r>
              <a:rPr lang="en-US" altLang="zh-CN" dirty="0"/>
              <a:t>12</a:t>
            </a:r>
            <a:r>
              <a:rPr lang="zh-CN" altLang="en-US" dirty="0"/>
              <a:t>上机，机房或线上；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334106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课程网站和班级交流群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idx="1"/>
          </p:nvPr>
        </p:nvSpPr>
        <p:spPr>
          <a:xfrm>
            <a:off x="407368" y="1772816"/>
            <a:ext cx="6121400" cy="4968552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学在浙大：</a:t>
            </a:r>
            <a:r>
              <a:rPr lang="en-US" altLang="zh-CN" sz="2400" dirty="0"/>
              <a:t>http://</a:t>
            </a:r>
            <a:r>
              <a:rPr lang="en-US" altLang="zh-CN" sz="2400" dirty="0" err="1"/>
              <a:t>courses.zju.edu.cn</a:t>
            </a:r>
            <a:endParaRPr lang="zh-CN" altLang="en-US" sz="2400" dirty="0"/>
          </a:p>
          <a:p>
            <a:pPr lvl="1" eaLnBrk="1" hangingPunct="1"/>
            <a:r>
              <a:rPr lang="zh-CN" altLang="en-US" sz="2000" dirty="0"/>
              <a:t>课程简介、大纲日历、课件资料、实验报告作业等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400" dirty="0">
                <a:sym typeface="Webdings" panose="05030102010509060703" pitchFamily="18" charset="2"/>
              </a:rPr>
              <a:t>拼题</a:t>
            </a:r>
            <a:r>
              <a:rPr lang="en-US" altLang="zh-CN" sz="2400" dirty="0">
                <a:sym typeface="Webdings" panose="05030102010509060703" pitchFamily="18" charset="2"/>
              </a:rPr>
              <a:t>A (</a:t>
            </a:r>
            <a:r>
              <a:rPr lang="en-US" altLang="zh-CN" sz="2400" dirty="0" err="1">
                <a:sym typeface="Webdings" panose="05030102010509060703" pitchFamily="18" charset="2"/>
              </a:rPr>
              <a:t>pintia.cn</a:t>
            </a:r>
            <a:r>
              <a:rPr lang="en-US" altLang="zh-CN" sz="2400" dirty="0">
                <a:sym typeface="Webdings" panose="05030102010509060703" pitchFamily="18" charset="2"/>
              </a:rPr>
              <a:t>)</a:t>
            </a: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000" dirty="0">
                <a:sym typeface="Webdings" panose="05030102010509060703" pitchFamily="18" charset="2"/>
              </a:rPr>
              <a:t>在线编程练习作业，网址：</a:t>
            </a:r>
            <a:r>
              <a:rPr lang="en-US" altLang="zh-CN" sz="2000" u="sng" dirty="0">
                <a:solidFill>
                  <a:schemeClr val="hlink"/>
                </a:solidFill>
                <a:sym typeface="+mn-ea"/>
                <a:hlinkClick r:id="rId3"/>
              </a:rPr>
              <a:t>http://</a:t>
            </a:r>
            <a:r>
              <a:rPr lang="en-US" altLang="zh-CN" sz="2000" u="sng" dirty="0" err="1">
                <a:solidFill>
                  <a:schemeClr val="hlink"/>
                </a:solidFill>
                <a:sym typeface="+mn-ea"/>
              </a:rPr>
              <a:t>pintia.cn</a:t>
            </a:r>
            <a:endParaRPr lang="en-US" altLang="zh-CN" sz="2000" b="1" u="sng" dirty="0">
              <a:solidFill>
                <a:schemeClr val="hlink"/>
              </a:solidFill>
            </a:endParaRP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000" dirty="0">
                <a:sym typeface="+mn-ea"/>
              </a:rPr>
              <a:t>未曾使用过“拼题</a:t>
            </a:r>
            <a:r>
              <a:rPr lang="en-US" altLang="zh-CN" sz="2000" dirty="0">
                <a:sym typeface="+mn-ea"/>
              </a:rPr>
              <a:t>A</a:t>
            </a:r>
            <a:r>
              <a:rPr lang="zh-CN" altLang="en-US" sz="2000" dirty="0">
                <a:sym typeface="+mn-ea"/>
              </a:rPr>
              <a:t>”的同学请先自行注册，并用绑定码 “</a:t>
            </a:r>
            <a:r>
              <a:rPr lang="en-US" altLang="zh-CN" sz="2000" dirty="0">
                <a:solidFill>
                  <a:srgbClr val="C00000"/>
                </a:solidFill>
              </a:rPr>
              <a:t>112394</a:t>
            </a:r>
            <a:r>
              <a:rPr lang="zh-CN" altLang="en-US" sz="2000" dirty="0">
                <a:sym typeface="+mn-ea"/>
              </a:rPr>
              <a:t>”绑定你的邮箱与学号</a:t>
            </a:r>
            <a:endParaRPr lang="en-US" altLang="zh-CN" sz="2000" dirty="0">
              <a:sym typeface="+mn-ea"/>
            </a:endParaRPr>
          </a:p>
          <a:p>
            <a:pPr lvl="1"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000" dirty="0">
                <a:sym typeface="+mn-ea"/>
              </a:rPr>
              <a:t>互评大作业</a:t>
            </a:r>
            <a:endParaRPr lang="zh-CN" altLang="en-US" sz="2000" b="1" dirty="0"/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endParaRPr lang="en-US" altLang="zh-CN" sz="2400" dirty="0">
              <a:sym typeface="Webdings" panose="05030102010509060703" pitchFamily="18" charset="2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endParaRPr lang="en-US" altLang="zh-CN" sz="2400" dirty="0">
              <a:sym typeface="Webdings" panose="05030102010509060703" pitchFamily="18" charset="2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n"/>
            </a:pPr>
            <a:r>
              <a:rPr lang="zh-CN" altLang="en-US" sz="2400" dirty="0">
                <a:sym typeface="Webdings" panose="05030102010509060703" pitchFamily="18" charset="2"/>
              </a:rPr>
              <a:t>班级钉钉群：群号</a:t>
            </a:r>
            <a:r>
              <a:rPr lang="en-US" altLang="zh-CN" sz="2400" b="1" dirty="0">
                <a:solidFill>
                  <a:srgbClr val="FF0000"/>
                </a:solidFill>
                <a:sym typeface="Webdings" panose="05030102010509060703" pitchFamily="18" charset="2"/>
              </a:rPr>
              <a:t>32268874</a:t>
            </a:r>
          </a:p>
          <a:p>
            <a:pPr eaLnBrk="1" hangingPunct="1"/>
            <a:r>
              <a:rPr lang="zh-CN" altLang="en-US" sz="2400" dirty="0"/>
              <a:t>其他网站：教学中心</a:t>
            </a:r>
            <a:r>
              <a:rPr lang="en-US" altLang="zh-CN" sz="2400" dirty="0"/>
              <a:t>http://10.71.45.100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AF3007-27A5-374A-9801-64DA05CA3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768" y="1556791"/>
            <a:ext cx="5400600" cy="51530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9823B6D-C9B8-BF4A-A6D4-CA21882AFB34}"/>
              </a:ext>
            </a:extLst>
          </p:cNvPr>
          <p:cNvSpPr/>
          <p:nvPr/>
        </p:nvSpPr>
        <p:spPr>
          <a:xfrm>
            <a:off x="8296729" y="1556791"/>
            <a:ext cx="197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sym typeface="Webdings" panose="05030102010509060703" pitchFamily="18" charset="2"/>
              </a:rPr>
              <a:t>拼题</a:t>
            </a:r>
            <a:r>
              <a:rPr lang="en-US" altLang="zh-CN" b="1" dirty="0">
                <a:solidFill>
                  <a:srgbClr val="FF0000"/>
                </a:solidFill>
                <a:sym typeface="Webdings" panose="05030102010509060703" pitchFamily="18" charset="2"/>
              </a:rPr>
              <a:t>A (</a:t>
            </a:r>
            <a:r>
              <a:rPr lang="en-US" altLang="zh-CN" b="1" dirty="0" err="1">
                <a:solidFill>
                  <a:srgbClr val="FF0000"/>
                </a:solidFill>
                <a:sym typeface="Webdings" panose="05030102010509060703" pitchFamily="18" charset="2"/>
              </a:rPr>
              <a:t>pintia.cn</a:t>
            </a:r>
            <a:r>
              <a:rPr lang="en-US" altLang="zh-CN" b="1" dirty="0">
                <a:solidFill>
                  <a:srgbClr val="FF0000"/>
                </a:solidFill>
                <a:sym typeface="Webdings" panose="05030102010509060703" pitchFamily="18" charset="2"/>
              </a:rPr>
              <a:t>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86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7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7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7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7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7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7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551384" y="476672"/>
            <a:ext cx="8229600" cy="6683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dirty="0"/>
              <a:t>课程要求与考核方式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407368" y="1268730"/>
            <a:ext cx="10297144" cy="5383530"/>
          </a:xfrm>
        </p:spPr>
        <p:txBody>
          <a:bodyPr/>
          <a:lstStyle/>
          <a:p>
            <a:r>
              <a:rPr lang="zh-CN" altLang="zh-CN" dirty="0"/>
              <a:t>本课程考核拟由以下几部分组成：</a:t>
            </a:r>
          </a:p>
          <a:p>
            <a:pPr lvl="1"/>
            <a:r>
              <a:rPr lang="zh-CN" altLang="zh-CN" dirty="0"/>
              <a:t>课后练习</a:t>
            </a:r>
            <a:r>
              <a:rPr lang="zh-CN" altLang="en-US" dirty="0"/>
              <a:t>及综合小</a:t>
            </a:r>
            <a:r>
              <a:rPr lang="zh-CN" altLang="zh-CN" dirty="0"/>
              <a:t>作业（</a:t>
            </a:r>
            <a:r>
              <a:rPr lang="en-US" altLang="zh-CN" dirty="0"/>
              <a:t>60%</a:t>
            </a:r>
            <a:r>
              <a:rPr lang="zh-CN" altLang="zh-CN" dirty="0"/>
              <a:t>）</a:t>
            </a:r>
          </a:p>
          <a:p>
            <a:pPr lvl="2"/>
            <a:r>
              <a:rPr lang="zh-CN" altLang="en-US" dirty="0">
                <a:sym typeface="+mn-ea"/>
              </a:rPr>
              <a:t>课后练习</a:t>
            </a: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次（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*</a:t>
            </a:r>
            <a:r>
              <a:rPr lang="en-US" altLang="zh-CN" dirty="0">
                <a:sym typeface="+mn-ea"/>
              </a:rPr>
              <a:t>6%=24%</a:t>
            </a:r>
            <a:r>
              <a:rPr lang="zh-CN" altLang="en-US" dirty="0">
                <a:sym typeface="+mn-ea"/>
              </a:rPr>
              <a:t>），综合小作业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次（</a:t>
            </a: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*</a:t>
            </a:r>
            <a:r>
              <a:rPr lang="en-US" altLang="zh-CN" dirty="0">
                <a:sym typeface="+mn-ea"/>
              </a:rPr>
              <a:t>5%=20%</a:t>
            </a:r>
            <a:r>
              <a:rPr lang="zh-CN" altLang="en-US" dirty="0">
                <a:sym typeface="+mn-ea"/>
              </a:rPr>
              <a:t>），诚信作业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次（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分）</a:t>
            </a:r>
            <a:endParaRPr lang="en-US" altLang="zh-CN" dirty="0">
              <a:sym typeface="+mn-ea"/>
            </a:endParaRPr>
          </a:p>
          <a:p>
            <a:pPr lvl="2"/>
            <a:r>
              <a:rPr lang="zh-CN" altLang="zh-CN" dirty="0"/>
              <a:t>课堂表现（</a:t>
            </a:r>
            <a:r>
              <a:rPr lang="en-US" altLang="zh-CN" dirty="0"/>
              <a:t>5%</a:t>
            </a:r>
            <a:r>
              <a:rPr lang="zh-CN" altLang="zh-CN" dirty="0"/>
              <a:t>）</a:t>
            </a:r>
            <a:r>
              <a:rPr lang="zh-CN" altLang="en-US" dirty="0"/>
              <a:t>：课堂听课考勤互动问答或观看直播情况</a:t>
            </a:r>
            <a:endParaRPr lang="en-US" altLang="zh-CN" dirty="0"/>
          </a:p>
          <a:p>
            <a:pPr lvl="2"/>
            <a:r>
              <a:rPr lang="zh-CN" altLang="en-US" dirty="0"/>
              <a:t>期中测验：</a:t>
            </a:r>
            <a:r>
              <a:rPr lang="en-US" altLang="zh-CN" dirty="0"/>
              <a:t>1</a:t>
            </a:r>
            <a:r>
              <a:rPr lang="zh-CN" altLang="en-US" dirty="0"/>
              <a:t>次（</a:t>
            </a:r>
            <a:r>
              <a:rPr lang="en-US" altLang="zh-CN" dirty="0"/>
              <a:t>10%</a:t>
            </a:r>
            <a:r>
              <a:rPr lang="zh-CN" altLang="en-US" dirty="0"/>
              <a:t>）</a:t>
            </a:r>
            <a:endParaRPr lang="zh-CN" altLang="zh-CN" dirty="0"/>
          </a:p>
          <a:p>
            <a:pPr lvl="1"/>
            <a:r>
              <a:rPr lang="zh-CN" altLang="en-US" dirty="0"/>
              <a:t>综合</a:t>
            </a:r>
            <a:r>
              <a:rPr lang="en-US" altLang="zh-CN" dirty="0"/>
              <a:t>Project</a:t>
            </a:r>
            <a:r>
              <a:rPr lang="zh-CN" altLang="zh-CN" dirty="0"/>
              <a:t>和课堂</a:t>
            </a:r>
            <a:r>
              <a:rPr lang="zh-CN" altLang="en-US" dirty="0"/>
              <a:t>展示</a:t>
            </a:r>
            <a:r>
              <a:rPr lang="zh-CN" altLang="zh-CN" dirty="0"/>
              <a:t>（</a:t>
            </a:r>
            <a:r>
              <a:rPr lang="en-US" altLang="zh-CN" dirty="0"/>
              <a:t>40%</a:t>
            </a:r>
            <a:r>
              <a:rPr lang="zh-CN" altLang="zh-CN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分组大作业：</a:t>
            </a:r>
            <a:r>
              <a:rPr lang="en-US" altLang="zh-CN" dirty="0"/>
              <a:t>1</a:t>
            </a:r>
            <a:r>
              <a:rPr lang="zh-CN" altLang="en-US" dirty="0"/>
              <a:t>个大</a:t>
            </a:r>
            <a:r>
              <a:rPr lang="en-US" altLang="zh-CN" dirty="0"/>
              <a:t>project</a:t>
            </a:r>
            <a:r>
              <a:rPr lang="zh-CN" altLang="en-US" dirty="0"/>
              <a:t>，教师评</a:t>
            </a:r>
            <a:r>
              <a:rPr lang="en-US" altLang="zh-CN" dirty="0"/>
              <a:t>(20</a:t>
            </a:r>
            <a:r>
              <a:rPr lang="zh-CN" altLang="en-US" dirty="0"/>
              <a:t>分</a:t>
            </a:r>
            <a:r>
              <a:rPr lang="en-US" altLang="zh-CN" dirty="0"/>
              <a:t>)+</a:t>
            </a:r>
            <a:r>
              <a:rPr lang="zh-CN" altLang="en-US" dirty="0"/>
              <a:t>组间互评（</a:t>
            </a:r>
            <a:r>
              <a:rPr lang="en-US" altLang="zh-CN" dirty="0"/>
              <a:t>10</a:t>
            </a:r>
            <a:r>
              <a:rPr lang="zh-CN" altLang="en-US" dirty="0"/>
              <a:t>分）；</a:t>
            </a:r>
          </a:p>
          <a:p>
            <a:pPr lvl="2"/>
            <a:r>
              <a:rPr lang="zh-CN" altLang="en-US" dirty="0">
                <a:sym typeface="+mn-ea"/>
              </a:rPr>
              <a:t>期末展示：答辩效果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与讲解</a:t>
            </a:r>
            <a:r>
              <a:rPr lang="zh-CN" altLang="en-US" dirty="0"/>
              <a:t>（</a:t>
            </a:r>
            <a:r>
              <a:rPr lang="en-US" altLang="zh-CN" dirty="0"/>
              <a:t>10</a:t>
            </a:r>
            <a:r>
              <a:rPr lang="zh-CN" altLang="en-US" dirty="0"/>
              <a:t>分）</a:t>
            </a:r>
            <a:endParaRPr lang="zh-CN" altLang="zh-CN" dirty="0"/>
          </a:p>
          <a:p>
            <a:pPr lvl="1"/>
            <a:r>
              <a:rPr lang="zh-CN" altLang="zh-CN" dirty="0"/>
              <a:t>附加分：只计入平时成绩，个人阅读顶会</a:t>
            </a:r>
            <a:r>
              <a:rPr lang="en-US" altLang="zh-CN" dirty="0"/>
              <a:t>paper</a:t>
            </a:r>
            <a:r>
              <a:rPr lang="zh-CN" altLang="en-US" dirty="0"/>
              <a:t>研究，实现的大程序</a:t>
            </a:r>
            <a:r>
              <a:rPr lang="zh-CN" altLang="zh-CN" dirty="0"/>
              <a:t>加分【最多</a:t>
            </a:r>
            <a:r>
              <a:rPr lang="en-US" altLang="zh-CN" dirty="0"/>
              <a:t>5</a:t>
            </a:r>
            <a:r>
              <a:rPr lang="zh-CN" altLang="zh-CN" dirty="0"/>
              <a:t>分，且限制在平时成绩</a:t>
            </a:r>
            <a:r>
              <a:rPr lang="en-US" altLang="zh-CN" dirty="0"/>
              <a:t>50</a:t>
            </a:r>
            <a:r>
              <a:rPr lang="zh-CN" altLang="zh-CN" dirty="0"/>
              <a:t>分以内】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B8A7F-19A7-404B-ADCB-9726E447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分组作业和答辩展示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498A2-AC38-6E42-AA18-F94CCF40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772816"/>
            <a:ext cx="5415154" cy="4696544"/>
          </a:xfrm>
        </p:spPr>
        <p:txBody>
          <a:bodyPr/>
          <a:lstStyle/>
          <a:p>
            <a:r>
              <a:rPr kumimoji="1" lang="zh-CN" altLang="en-US" sz="2800" dirty="0"/>
              <a:t>大程序开发要求</a:t>
            </a:r>
            <a:endParaRPr kumimoji="1" lang="en-US" altLang="zh-CN" sz="2800" dirty="0"/>
          </a:p>
          <a:p>
            <a:pPr lvl="1"/>
            <a:r>
              <a:rPr kumimoji="1" lang="en-US" altLang="zh-CN" sz="2400" dirty="0"/>
              <a:t>3</a:t>
            </a:r>
            <a:r>
              <a:rPr kumimoji="1" lang="zh-CN" altLang="en-US" sz="2400" dirty="0"/>
              <a:t>人一组，选定组长</a:t>
            </a:r>
          </a:p>
          <a:p>
            <a:pPr lvl="1"/>
            <a:r>
              <a:rPr kumimoji="1" lang="zh-CN" altLang="en-US" sz="2400" dirty="0"/>
              <a:t>用组长帐号上传报告及参加互评</a:t>
            </a:r>
          </a:p>
          <a:p>
            <a:pPr lvl="1"/>
            <a:r>
              <a:rPr kumimoji="1" lang="zh-CN" altLang="en-US" sz="2400" dirty="0"/>
              <a:t>报告需要匿名</a:t>
            </a:r>
          </a:p>
          <a:p>
            <a:pPr lvl="1"/>
            <a:r>
              <a:rPr kumimoji="1" lang="zh-CN" altLang="en-US" sz="2400" dirty="0"/>
              <a:t>三步骤：上传报告一稿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互评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修改并上传终稿</a:t>
            </a:r>
          </a:p>
          <a:p>
            <a:pPr lvl="2"/>
            <a:r>
              <a:rPr kumimoji="1" lang="zh-CN" altLang="en-US" sz="2000" dirty="0"/>
              <a:t>助教对终稿评分</a:t>
            </a:r>
          </a:p>
          <a:p>
            <a:pPr lvl="2"/>
            <a:r>
              <a:rPr kumimoji="1" lang="zh-CN" altLang="en-US" sz="2000" dirty="0"/>
              <a:t>学生互评分与助教评分各占</a:t>
            </a:r>
            <a:r>
              <a:rPr kumimoji="1" lang="en-US" altLang="zh-CN" sz="2000" dirty="0"/>
              <a:t>50%</a:t>
            </a:r>
            <a:r>
              <a:rPr kumimoji="1" lang="zh-CN" altLang="en-US" sz="2000" dirty="0"/>
              <a:t>决定报告分数</a:t>
            </a:r>
          </a:p>
          <a:p>
            <a:pPr lvl="2"/>
            <a:r>
              <a:rPr kumimoji="1" lang="zh-CN" altLang="en-US" sz="2000" dirty="0"/>
              <a:t>迟交需要邮件发给助教，并罚扣为 </a:t>
            </a:r>
            <a:r>
              <a:rPr kumimoji="1" lang="en-US" altLang="zh-CN" sz="2000" dirty="0"/>
              <a:t>10% /</a:t>
            </a:r>
            <a:r>
              <a:rPr kumimoji="1" lang="en" altLang="zh-CN" sz="2000" dirty="0"/>
              <a:t>day</a:t>
            </a:r>
            <a:r>
              <a:rPr kumimoji="1" lang="zh-CN" altLang="en" sz="2000" dirty="0"/>
              <a:t>；</a:t>
            </a:r>
            <a:r>
              <a:rPr kumimoji="1" lang="zh-CN" altLang="en-US" sz="2000" dirty="0"/>
              <a:t>抄袭者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分</a:t>
            </a:r>
          </a:p>
          <a:p>
            <a:r>
              <a:rPr kumimoji="1" lang="en" altLang="zh-CN" sz="2800" dirty="0"/>
              <a:t>Peer-Review</a:t>
            </a:r>
            <a:r>
              <a:rPr kumimoji="1" lang="zh-CN" altLang="en-US" sz="2800" dirty="0"/>
              <a:t>规则另文公布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A273456-6E37-7D45-B793-E5F1EF7F69CA}"/>
              </a:ext>
            </a:extLst>
          </p:cNvPr>
          <p:cNvSpPr txBox="1">
            <a:spLocks/>
          </p:cNvSpPr>
          <p:nvPr/>
        </p:nvSpPr>
        <p:spPr>
          <a:xfrm>
            <a:off x="5822522" y="1756792"/>
            <a:ext cx="6134472" cy="469654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charset="0"/>
              <a:buChar char="n"/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charset="0"/>
              <a:buChar char="¨"/>
              <a:defRPr sz="28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charset="0"/>
              <a:buChar char="n"/>
              <a:defRPr sz="24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charset="0"/>
              <a:buChar char="¨"/>
              <a:defRPr sz="20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charset="0"/>
              <a:buChar char="§"/>
              <a:defRPr sz="2000" b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r>
              <a:rPr kumimoji="1" lang="zh-CN" altLang="en-US" sz="2800" kern="0" dirty="0"/>
              <a:t>答辩展示</a:t>
            </a:r>
            <a:endParaRPr kumimoji="1" lang="en-US" altLang="zh-CN" sz="2800" kern="0" dirty="0"/>
          </a:p>
          <a:p>
            <a:pPr lvl="1" defTabSz="914400"/>
            <a:r>
              <a:rPr kumimoji="1" lang="zh-CN" altLang="en-US" sz="2400" kern="0" dirty="0"/>
              <a:t>作品展示：期末前两周，上机课与理论课（具体时间要求另行通知）</a:t>
            </a:r>
          </a:p>
          <a:p>
            <a:pPr lvl="1" defTabSz="914400"/>
            <a:r>
              <a:rPr kumimoji="1" lang="zh-CN" altLang="en-US" sz="2400" kern="0" dirty="0"/>
              <a:t>课堂展示由三人组中选一位</a:t>
            </a:r>
          </a:p>
          <a:p>
            <a:pPr lvl="1" defTabSz="914400"/>
            <a:r>
              <a:rPr kumimoji="1" lang="zh-CN" altLang="en-US" sz="2400" kern="0" dirty="0"/>
              <a:t>评分由其余所有组现场打分</a:t>
            </a:r>
          </a:p>
          <a:p>
            <a:pPr lvl="1" defTabSz="914400"/>
            <a:endParaRPr kumimoji="1" lang="zh-CN" alt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78008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68325-E933-8847-BF49-A0B0476CE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00" y="260648"/>
            <a:ext cx="7444408" cy="1083568"/>
          </a:xfrm>
        </p:spPr>
        <p:txBody>
          <a:bodyPr/>
          <a:lstStyle/>
          <a:p>
            <a:r>
              <a:rPr kumimoji="1" lang="zh-CN" altLang="en-US" dirty="0"/>
              <a:t>教学日历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560670-03FE-1D48-AD17-0A00A882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620688"/>
            <a:ext cx="9182100" cy="58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04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教材和参考书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>
          <a:xfrm>
            <a:off x="695400" y="1773239"/>
            <a:ext cx="9864650" cy="45354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400" dirty="0">
                <a:cs typeface="Arial" panose="020B0604020202020204" pitchFamily="34" charset="0"/>
              </a:rPr>
              <a:t>教材</a:t>
            </a:r>
            <a:endParaRPr lang="en-US" altLang="zh-CN" sz="2400" dirty="0"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cs typeface="Arial" panose="020B0604020202020204" pitchFamily="34" charset="0"/>
              </a:rPr>
              <a:t>C</a:t>
            </a:r>
            <a:r>
              <a:rPr lang="zh-CN" altLang="en-US" sz="2000" dirty="0">
                <a:cs typeface="Arial" panose="020B0604020202020204" pitchFamily="34" charset="0"/>
              </a:rPr>
              <a:t>语言程序设计（第</a:t>
            </a:r>
            <a:r>
              <a:rPr lang="en-US" altLang="zh-CN" sz="2000" dirty="0">
                <a:cs typeface="Arial" panose="020B0604020202020204" pitchFamily="34" charset="0"/>
              </a:rPr>
              <a:t>3</a:t>
            </a:r>
            <a:r>
              <a:rPr lang="zh-CN" altLang="en-US" sz="2000" dirty="0">
                <a:cs typeface="Arial" panose="020B0604020202020204" pitchFamily="34" charset="0"/>
              </a:rPr>
              <a:t>版），高等教育出版社，何钦铭、颜晖，</a:t>
            </a:r>
            <a:r>
              <a:rPr lang="en-US" altLang="zh-CN" sz="2000" dirty="0">
                <a:cs typeface="Arial" panose="020B0604020202020204" pitchFamily="34" charset="0"/>
              </a:rPr>
              <a:t>2015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cs typeface="Arial" panose="020B0604020202020204" pitchFamily="34" charset="0"/>
              </a:rPr>
              <a:t>C</a:t>
            </a:r>
            <a:r>
              <a:rPr lang="zh-CN" altLang="en-US" sz="2000" dirty="0">
                <a:cs typeface="Arial" panose="020B0604020202020204" pitchFamily="34" charset="0"/>
              </a:rPr>
              <a:t>语言程序设计实验指导（第</a:t>
            </a:r>
            <a:r>
              <a:rPr lang="en-US" altLang="zh-CN" sz="2000" dirty="0">
                <a:cs typeface="Arial" panose="020B0604020202020204" pitchFamily="34" charset="0"/>
              </a:rPr>
              <a:t>3</a:t>
            </a:r>
            <a:r>
              <a:rPr lang="zh-CN" altLang="en-US" sz="2000" dirty="0">
                <a:cs typeface="Arial" panose="020B0604020202020204" pitchFamily="34" charset="0"/>
              </a:rPr>
              <a:t>版），高等教育出版社，颜晖等，</a:t>
            </a:r>
            <a:r>
              <a:rPr lang="en-US" altLang="zh-CN" sz="2000" dirty="0">
                <a:cs typeface="Arial" panose="020B0604020202020204" pitchFamily="34" charset="0"/>
              </a:rPr>
              <a:t>2015</a:t>
            </a: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r>
              <a:rPr lang="zh-CN" altLang="en-US" sz="2400" dirty="0"/>
              <a:t>参考书</a:t>
            </a:r>
            <a:endParaRPr lang="en-US" altLang="zh-CN" sz="2400" dirty="0"/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/>
              <a:t>C</a:t>
            </a:r>
            <a:r>
              <a:rPr lang="zh-CN" altLang="en-US" sz="2000" dirty="0"/>
              <a:t>程序设计基础课程设计，浙江大学出版社，</a:t>
            </a:r>
            <a:r>
              <a:rPr lang="en-US" altLang="zh-CN" sz="2000" dirty="0"/>
              <a:t>2007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</a:pPr>
            <a:endParaRPr lang="zh-CN" altLang="en-US" sz="2400" dirty="0">
              <a:cs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/>
              <a:t>C</a:t>
            </a:r>
            <a:r>
              <a:rPr lang="zh-CN" altLang="en-US" sz="2000" dirty="0"/>
              <a:t>语言教程（第</a:t>
            </a:r>
            <a:r>
              <a:rPr lang="en-US" altLang="zh-CN" sz="2000" dirty="0"/>
              <a:t>4</a:t>
            </a:r>
            <a:r>
              <a:rPr lang="zh-CN" altLang="en-US" sz="2000" dirty="0"/>
              <a:t>版），</a:t>
            </a:r>
            <a:r>
              <a:rPr lang="en-US" altLang="zh-CN" sz="2000" dirty="0"/>
              <a:t>[</a:t>
            </a:r>
            <a:r>
              <a:rPr lang="zh-CN" altLang="en-US" sz="2000" dirty="0"/>
              <a:t>美</a:t>
            </a:r>
            <a:r>
              <a:rPr lang="en-US" altLang="zh-CN" sz="2000" dirty="0"/>
              <a:t>]Al Kelley, Ira Pohl</a:t>
            </a:r>
            <a:r>
              <a:rPr lang="zh-CN" altLang="en-US" sz="2000" dirty="0"/>
              <a:t>，徐波译，机械工业出版社，</a:t>
            </a:r>
            <a:r>
              <a:rPr lang="en-US" altLang="zh-CN" sz="2000" dirty="0"/>
              <a:t>2007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/>
              <a:t>标准</a:t>
            </a:r>
            <a:r>
              <a:rPr lang="en-US" altLang="zh-CN" sz="2000" dirty="0"/>
              <a:t>C</a:t>
            </a:r>
            <a:r>
              <a:rPr lang="zh-CN" altLang="en-US" sz="2000" dirty="0"/>
              <a:t>语言基础教程（第</a:t>
            </a:r>
            <a:r>
              <a:rPr lang="en-US" altLang="zh-CN" sz="2000" dirty="0"/>
              <a:t>4</a:t>
            </a:r>
            <a:r>
              <a:rPr lang="zh-CN" altLang="en-US" sz="2000" dirty="0"/>
              <a:t>版），</a:t>
            </a:r>
            <a:r>
              <a:rPr lang="en-US" altLang="zh-CN" sz="2000" dirty="0"/>
              <a:t>[</a:t>
            </a:r>
            <a:r>
              <a:rPr lang="zh-CN" altLang="en-US" sz="2000" dirty="0"/>
              <a:t>美</a:t>
            </a:r>
            <a:r>
              <a:rPr lang="en-US" altLang="zh-CN" sz="2000" dirty="0"/>
              <a:t>]Gary J. Bronson</a:t>
            </a:r>
            <a:r>
              <a:rPr lang="zh-CN" altLang="en-US" sz="2000" dirty="0"/>
              <a:t>，单先余等译，电子工业出版社，</a:t>
            </a:r>
            <a:r>
              <a:rPr lang="en-US" altLang="zh-CN" sz="2000" dirty="0"/>
              <a:t>2006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000" dirty="0">
                <a:cs typeface="Arial" panose="020B0604020202020204" pitchFamily="34" charset="0"/>
              </a:rPr>
              <a:t>C</a:t>
            </a:r>
            <a:r>
              <a:rPr lang="zh-CN" altLang="en-US" sz="2000" dirty="0">
                <a:cs typeface="Arial" panose="020B0604020202020204" pitchFamily="34" charset="0"/>
              </a:rPr>
              <a:t>程序设计（第三版），潭浩强等，清华大学出版社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0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0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2075" tIns="46038" rIns="92075" bIns="46038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2075" tIns="46038" rIns="92075" bIns="46038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4638</TotalTime>
  <Words>685</Words>
  <Application>Microsoft Macintosh PowerPoint</Application>
  <PresentationFormat>宽屏</PresentationFormat>
  <Paragraphs>74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SimHei</vt:lpstr>
      <vt:lpstr>STZhongsong</vt:lpstr>
      <vt:lpstr>Microsoft YaHei</vt:lpstr>
      <vt:lpstr>Kaiti SC</vt:lpstr>
      <vt:lpstr>Arial</vt:lpstr>
      <vt:lpstr>Arial Black</vt:lpstr>
      <vt:lpstr>Times New Roman</vt:lpstr>
      <vt:lpstr>Wingdings</vt:lpstr>
      <vt:lpstr>1_Pixel</vt:lpstr>
      <vt:lpstr>程序设计专题</vt:lpstr>
      <vt:lpstr>教师与助教</vt:lpstr>
      <vt:lpstr>课程简介</vt:lpstr>
      <vt:lpstr>课程网站和班级交流群</vt:lpstr>
      <vt:lpstr>课程要求与考核方式</vt:lpstr>
      <vt:lpstr>分组作业和答辩展示</vt:lpstr>
      <vt:lpstr>教学日历</vt:lpstr>
      <vt:lpstr>教材和参考书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chap1 引言</dc:title>
  <dc:creator>yanhui</dc:creator>
  <cp:lastModifiedBy>Microsoft Office User</cp:lastModifiedBy>
  <cp:revision>750</cp:revision>
  <dcterms:created xsi:type="dcterms:W3CDTF">1998-02-11T08:33:00Z</dcterms:created>
  <dcterms:modified xsi:type="dcterms:W3CDTF">2021-02-28T14:19:18Z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2052-11.1.0.8472</vt:lpwstr>
  </property>
</Properties>
</file>